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7" r:id="rId5"/>
    <p:sldId id="268" r:id="rId6"/>
    <p:sldId id="269" r:id="rId7"/>
    <p:sldId id="275" r:id="rId8"/>
    <p:sldId id="270" r:id="rId9"/>
    <p:sldId id="276" r:id="rId10"/>
    <p:sldId id="271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3" r:id="rId19"/>
    <p:sldId id="285" r:id="rId20"/>
    <p:sldId id="286" r:id="rId21"/>
    <p:sldId id="287" r:id="rId22"/>
    <p:sldId id="288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5" d="100"/>
          <a:sy n="95" d="100"/>
        </p:scale>
        <p:origin x="211" y="-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005008" y="6232059"/>
            <a:ext cx="2743200" cy="365125"/>
          </a:xfrm>
        </p:spPr>
        <p:txBody>
          <a:bodyPr/>
          <a:lstStyle/>
          <a:p>
            <a:pPr algn="r"/>
            <a:r>
              <a:rPr lang="en-US" dirty="0"/>
              <a:t>Created by: Ali </a:t>
            </a:r>
            <a:r>
              <a:rPr lang="en-US" dirty="0" err="1"/>
              <a:t>Krakowsky</a:t>
            </a:r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C016-480D-4AD3-BEFD-17EABBCA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	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7DAB98-7A74-4DFB-9B70-D637E30B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34" y="1328486"/>
            <a:ext cx="5267794" cy="471467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26244-7500-416F-9EC7-4D469736A6B7}"/>
              </a:ext>
            </a:extLst>
          </p:cNvPr>
          <p:cNvSpPr txBox="1"/>
          <p:nvPr/>
        </p:nvSpPr>
        <p:spPr>
          <a:xfrm>
            <a:off x="1144588" y="2495920"/>
            <a:ext cx="4428859" cy="3547242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3. Should the NL adopt the DH rule?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DH rule adopted by AL in 1973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Data from 1973-2015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Grouped by each league and found the average batting average per year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Levenim MT" panose="02010502060101010101" pitchFamily="2" charset="-79"/>
              </a:rPr>
              <a:t>Batting average = hits/at bats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Levenim MT" panose="02010502060101010101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A5C5-3754-4FC7-8628-21630EFC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7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6457C1C-1A74-43E1-88F9-D1463EAE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DF94376-0519-473F-B7FC-E73CCB73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1" y="1597024"/>
            <a:ext cx="672021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41F1-C760-4A8D-ADCF-5ED6613F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8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9008FF-671A-44BA-9A5A-A9ABAFC2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2E469D4-6C71-47DC-B053-8A8F043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2" y="2948308"/>
            <a:ext cx="5463078" cy="1475031"/>
          </a:xfrm>
          <a:prstGeom prst="rect">
            <a:avLst/>
          </a:pr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FBC199-4FD5-48CB-B0F1-AA4413F7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4. Has pitching era improved?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Years 1970-2015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More than 5 games pitched/year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Average era per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A2BF-DA57-4B6E-8FFE-43961860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CC3A97-6C0B-4473-9A87-D9A0397F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76F50F-CA41-423F-B2B7-1BCB407C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85" y="1597024"/>
            <a:ext cx="6527006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DF39A-607F-41BD-A959-8C1171B9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E1BF9-2C7E-4044-9578-3B3D2AE7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135CFA2-2189-40AA-9747-FDA08335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34" y="2418923"/>
            <a:ext cx="5463078" cy="969695"/>
          </a:xfrm>
          <a:prstGeom prst="rect">
            <a:avLst/>
          </a:pr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A1088F-2BED-4C8C-A392-BFE47578A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5. What caused the era and batting average spike in the 90’s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weight and height over the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D7AAA-4EFD-4D26-9FB2-332BFD61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ED986D8-9B27-4408-B502-36F30D9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83" y="3784434"/>
            <a:ext cx="5058775" cy="12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02C3-F238-41CE-96C5-4F68299A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217" y="365124"/>
            <a:ext cx="9784387" cy="1188000"/>
          </a:xfrm>
        </p:spPr>
        <p:txBody>
          <a:bodyPr anchor="ctr">
            <a:normAutofit/>
          </a:bodyPr>
          <a:lstStyle/>
          <a:p>
            <a:r>
              <a:rPr lang="en-US" dirty="0"/>
              <a:t>Figure 4 &amp; 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374B21-3828-4B53-9AC8-C88373B2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/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1B82A18-0565-44E0-BF7C-865520C6D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5" r="3178" b="-2"/>
          <a:stretch/>
        </p:blipFill>
        <p:spPr>
          <a:xfrm>
            <a:off x="1220789" y="2194281"/>
            <a:ext cx="4680000" cy="3897412"/>
          </a:xfrm>
          <a:prstGeom prst="rect">
            <a:avLst/>
          </a:prstGeom>
          <a:noFill/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0A26EE-C452-451D-99E6-05000C698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/>
          <a:lstStyle/>
          <a:p>
            <a:pPr algn="ctr"/>
            <a:r>
              <a:rPr lang="en-US" dirty="0"/>
              <a:t>Height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A13ABF1-DDA4-4D58-B831-24353E2B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r="12398" b="3"/>
          <a:stretch/>
        </p:blipFill>
        <p:spPr>
          <a:xfrm>
            <a:off x="6324604" y="2205163"/>
            <a:ext cx="4680000" cy="38974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0F0C-7CD4-4EC5-BD3B-5C8A1B8F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D5E553-163E-41D5-A49C-93935485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2FFE45A-44A6-4E28-9555-12C6584C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2" y="2320054"/>
            <a:ext cx="5463078" cy="2731539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9D51E-714E-4881-861B-63B8D854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6. What position has the most errors?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Years 1970-2015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Removed DH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Sum of errors per each position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519C-677A-4CD8-8304-5C074B1D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0C2E1D-BDA6-4BE1-A181-1E7729F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9B894567-FEA0-413C-B841-FC5C0266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85" y="1597024"/>
            <a:ext cx="6527006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D27B2-C09A-4EE0-B862-B5CC65E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D5E553-163E-41D5-A49C-93935485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BE6731B-52E4-4C51-AFAA-18BA12940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2" y="2340541"/>
            <a:ext cx="5463078" cy="2690565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9D51E-714E-4881-861B-63B8D854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7. Does experience in professional baseball improve fielding percentage?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Found total years played from player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Merged with fielding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Fielding percentage = (put outs + attempts)/ (put outs + attempts + errors)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More than 5 games played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519C-677A-4CD8-8304-5C074B1D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0C2E1D-BDA6-4BE1-A181-1E7729F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3" name="Picture 2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40B04B0D-6771-44E0-A5B6-A5C0D544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7" y="926432"/>
            <a:ext cx="6027884" cy="602788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D27B2-C09A-4EE0-B862-B5CC65E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5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0C207-CA0C-44B4-BF57-338BEFA8D688}"/>
              </a:ext>
            </a:extLst>
          </p:cNvPr>
          <p:cNvSpPr txBox="1"/>
          <p:nvPr/>
        </p:nvSpPr>
        <p:spPr>
          <a:xfrm>
            <a:off x="1754066" y="2747596"/>
            <a:ext cx="8998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How can historical baseball statistics help us with baseball predictions?</a:t>
            </a:r>
          </a:p>
        </p:txBody>
      </p:sp>
    </p:spTree>
    <p:extLst>
      <p:ext uri="{BB962C8B-B14F-4D97-AF65-F5344CB8AC3E}">
        <p14:creationId xmlns:p14="http://schemas.microsoft.com/office/powerpoint/2010/main" val="242705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20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CE45D-A7E0-4249-A9E4-AD9B6B41CD4D}"/>
              </a:ext>
            </a:extLst>
          </p:cNvPr>
          <p:cNvSpPr txBox="1"/>
          <p:nvPr/>
        </p:nvSpPr>
        <p:spPr>
          <a:xfrm>
            <a:off x="1749669" y="1859573"/>
            <a:ext cx="86120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Stats can help see how a player will measure up in the professional league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a minor league player ready for MLB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Interesting the significant difference of where players are 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Expected AL to have better overall batting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Was a trend in the 90’s – 00’s, but could not pinpoint to one 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Fielding stats very consistent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percentage make it to professional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errors increase will be taken out of the game</a:t>
            </a:r>
          </a:p>
        </p:txBody>
      </p:sp>
    </p:spTree>
    <p:extLst>
      <p:ext uri="{BB962C8B-B14F-4D97-AF65-F5344CB8AC3E}">
        <p14:creationId xmlns:p14="http://schemas.microsoft.com/office/powerpoint/2010/main" val="15168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21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70246-DE18-4DB6-9A10-40AB98FEA19F}"/>
              </a:ext>
            </a:extLst>
          </p:cNvPr>
          <p:cNvSpPr txBox="1"/>
          <p:nvPr/>
        </p:nvSpPr>
        <p:spPr>
          <a:xfrm>
            <a:off x="1938704" y="2421882"/>
            <a:ext cx="904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Would like to include post-season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Take a deeper dive into pitching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Has pitching changed over the years?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Are there more lefty pitchers?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Change in strikeouts? Or total pitches per game?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Compare the top players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22668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320" y="2835000"/>
            <a:ext cx="12192000" cy="1188000"/>
          </a:xfrm>
        </p:spPr>
        <p:txBody>
          <a:bodyPr>
            <a:normAutofit/>
          </a:bodyPr>
          <a:lstStyle/>
          <a:p>
            <a:r>
              <a:rPr lang="en-US" sz="6000" dirty="0"/>
              <a:t>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665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5B851-285C-4B8A-8E36-81B787F71D5E}"/>
              </a:ext>
            </a:extLst>
          </p:cNvPr>
          <p:cNvSpPr txBox="1"/>
          <p:nvPr/>
        </p:nvSpPr>
        <p:spPr>
          <a:xfrm>
            <a:off x="1881554" y="2461847"/>
            <a:ext cx="8836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Where do professional players come from?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Should the National League adopt the DH rule?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What caused the 1990’s spike in pitching era and batting average?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Does professional experience improve fielding percentage?</a:t>
            </a:r>
          </a:p>
        </p:txBody>
      </p:sp>
    </p:spTree>
    <p:extLst>
      <p:ext uri="{BB962C8B-B14F-4D97-AF65-F5344CB8AC3E}">
        <p14:creationId xmlns:p14="http://schemas.microsoft.com/office/powerpoint/2010/main" val="209976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Answer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4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5B851-285C-4B8A-8E36-81B787F71D5E}"/>
              </a:ext>
            </a:extLst>
          </p:cNvPr>
          <p:cNvSpPr txBox="1"/>
          <p:nvPr/>
        </p:nvSpPr>
        <p:spPr>
          <a:xfrm>
            <a:off x="1881554" y="2479432"/>
            <a:ext cx="8836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Notebook, Pandas, </a:t>
            </a:r>
            <a:r>
              <a:rPr lang="en-US" sz="2400" dirty="0" err="1">
                <a:solidFill>
                  <a:schemeClr val="bg1"/>
                </a:solidFill>
              </a:rPr>
              <a:t>MatplotLib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Numpy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CSV files from Kaggle: The History of Baseball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Fielding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Pitching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Batting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Players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Online history of baseball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0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A392D-6143-4BE8-BDD9-0FC9FDDDB6AB}"/>
              </a:ext>
            </a:extLst>
          </p:cNvPr>
          <p:cNvSpPr txBox="1"/>
          <p:nvPr/>
        </p:nvSpPr>
        <p:spPr>
          <a:xfrm>
            <a:off x="1507881" y="2048608"/>
            <a:ext cx="91923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Source provided 29 csv files with a total of 704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Cleanup 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Select csv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Determine necessary columns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Focus on US born for 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Selected AL and NL leagues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Limited data to more recent years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When combining files selected appropriate field to merge on</a:t>
            </a:r>
          </a:p>
        </p:txBody>
      </p:sp>
    </p:spTree>
    <p:extLst>
      <p:ext uri="{BB962C8B-B14F-4D97-AF65-F5344CB8AC3E}">
        <p14:creationId xmlns:p14="http://schemas.microsoft.com/office/powerpoint/2010/main" val="392133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E9AB6-87FD-4962-8A53-3ACE88E0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52405-DE45-4720-90DD-4AE58B2F74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6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F422A-4AA0-4153-BDBB-1277A387DF1D}"/>
              </a:ext>
            </a:extLst>
          </p:cNvPr>
          <p:cNvSpPr txBox="1"/>
          <p:nvPr/>
        </p:nvSpPr>
        <p:spPr>
          <a:xfrm>
            <a:off x="2050077" y="2308542"/>
            <a:ext cx="854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Deciding which data to use and what questions to ask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Individual player data could be separated for the same year if different position and/or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Outside factors could influence stats</a:t>
            </a:r>
          </a:p>
        </p:txBody>
      </p:sp>
    </p:spTree>
    <p:extLst>
      <p:ext uri="{BB962C8B-B14F-4D97-AF65-F5344CB8AC3E}">
        <p14:creationId xmlns:p14="http://schemas.microsoft.com/office/powerpoint/2010/main" val="14668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62" y="1335769"/>
            <a:ext cx="4316565" cy="1152000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860B4664-B9CE-4DCA-A7AE-D710C21C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75" y="2465477"/>
            <a:ext cx="5450036" cy="227538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363A2-3DF8-45D3-A4C4-D3F66FD458C7}"/>
              </a:ext>
            </a:extLst>
          </p:cNvPr>
          <p:cNvSpPr txBox="1"/>
          <p:nvPr/>
        </p:nvSpPr>
        <p:spPr>
          <a:xfrm>
            <a:off x="1133868" y="2506295"/>
            <a:ext cx="4329559" cy="35834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Cleaning up the player data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Levenim MT" panose="02010502060101010101" pitchFamily="2" charset="-79"/>
              </a:rPr>
              <a:t>Reduced columns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Levenim MT" panose="02010502060101010101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62" y="1335769"/>
            <a:ext cx="4316565" cy="1152000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C17E71-8807-433D-B569-CB741B34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75" y="2465477"/>
            <a:ext cx="5450036" cy="227538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431F0-BDF2-4227-BD6E-4782128F2B28}"/>
              </a:ext>
            </a:extLst>
          </p:cNvPr>
          <p:cNvSpPr txBox="1"/>
          <p:nvPr/>
        </p:nvSpPr>
        <p:spPr>
          <a:xfrm>
            <a:off x="1133868" y="2506295"/>
            <a:ext cx="4329559" cy="35834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2. Where are players from?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Focused on players born after 1950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US born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6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1AAB9F-BB95-47D7-A1E0-82722B70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88" y="1567543"/>
            <a:ext cx="9797141" cy="146957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noProof="0" smtClean="0"/>
              <a:pPr algn="r"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6BD6F6-EA41-47C9-A476-0C905956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69" y="3069484"/>
            <a:ext cx="4643511" cy="24893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0DAFA3B-0672-40BF-8A82-42C6F347A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11" y="2972058"/>
            <a:ext cx="4279558" cy="25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156</TotalTime>
  <Words>500</Words>
  <Application>Microsoft Office PowerPoint</Application>
  <PresentationFormat>Widescreen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Lucida Sans</vt:lpstr>
      <vt:lpstr>Office Theme</vt:lpstr>
      <vt:lpstr>Baseball Analysis</vt:lpstr>
      <vt:lpstr>Summary</vt:lpstr>
      <vt:lpstr>Summary cont.</vt:lpstr>
      <vt:lpstr>How to Answer</vt:lpstr>
      <vt:lpstr>Data Cleanup</vt:lpstr>
      <vt:lpstr>Set-backs</vt:lpstr>
      <vt:lpstr>Analysis</vt:lpstr>
      <vt:lpstr>Analysis</vt:lpstr>
      <vt:lpstr>Figure 1</vt:lpstr>
      <vt:lpstr>Analysis </vt:lpstr>
      <vt:lpstr>Figure 2</vt:lpstr>
      <vt:lpstr>Analysis</vt:lpstr>
      <vt:lpstr>Figure 3</vt:lpstr>
      <vt:lpstr>Analysis</vt:lpstr>
      <vt:lpstr>Figure 4 &amp; 5</vt:lpstr>
      <vt:lpstr>Analysis</vt:lpstr>
      <vt:lpstr>Figure 6</vt:lpstr>
      <vt:lpstr>Analysis</vt:lpstr>
      <vt:lpstr>Figure 7</vt:lpstr>
      <vt:lpstr>Discussion</vt:lpstr>
      <vt:lpstr>What if?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Analysis</dc:title>
  <dc:creator>Ali Garcia</dc:creator>
  <cp:lastModifiedBy>Ali Garcia</cp:lastModifiedBy>
  <cp:revision>6</cp:revision>
  <dcterms:created xsi:type="dcterms:W3CDTF">2021-08-13T03:55:59Z</dcterms:created>
  <dcterms:modified xsi:type="dcterms:W3CDTF">2021-08-13T06:32:33Z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